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80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/>
          <a:lstStyle/>
          <a:p>
            <a:r>
              <a:rPr lang="es-MX" dirty="0" smtClean="0"/>
              <a:t>Variables Separables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35699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Ing. Oscar Negrete Sepúlveda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Introducción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8370" y="134076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1600" b="1" dirty="0">
                <a:latin typeface="Arial" pitchFamily="34" charset="0"/>
                <a:cs typeface="Arial" pitchFamily="34" charset="0"/>
              </a:rPr>
              <a:t>Resumen 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ecuación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general diferencial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primer orden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la función 𝑦 = 𝑦 (𝑥) se escribe como 𝑑𝑦 / 𝑑𝑥 = 𝑓 (𝑥, 𝑦), donde 𝑓 (𝑥, 𝑦) puede ser cualquier función 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“𝑥” como variable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independiente y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siendo “y” la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variable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dependiente.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Primero demostramos y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aprenderemos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técnicas para resolver analíticamente algunas formas especiales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como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las ecuaciones de primer orden separables y lineales.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Abstract 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The general first-order differential equation for the function 𝑦 = 𝑦(𝑥) is written as 𝑑𝑦/𝑑𝑥 = 𝑓(𝑥, 𝑦), where 𝑓(𝑥, 𝑦) can be any function of the independent variable 𝑥 and the dependent variable 𝑦. We first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show and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learn techniques for solving analytically some special forms of, namely, separable and linear first-order equations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Keywords: Differential equation, separable, linear equations.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8376" y="-20706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Variables separables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539552" y="1062132"/>
                <a:ext cx="8147248" cy="2657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dirty="0">
                    <a:latin typeface="CMR12"/>
                  </a:rPr>
                  <a:t>La </a:t>
                </a:r>
                <a:r>
                  <a:rPr lang="es-MX" dirty="0" smtClean="0">
                    <a:latin typeface="CMR12"/>
                  </a:rPr>
                  <a:t>ecuación es </a:t>
                </a:r>
                <a:r>
                  <a:rPr lang="es-MX" dirty="0">
                    <a:latin typeface="CMR12"/>
                  </a:rPr>
                  <a:t>separable si </a:t>
                </a:r>
                <a:r>
                  <a:rPr lang="es-MX" dirty="0" smtClean="0">
                    <a:latin typeface="CMMI12"/>
                  </a:rPr>
                  <a:t>f</a:t>
                </a:r>
                <a:r>
                  <a:rPr lang="es-MX" dirty="0" smtClean="0">
                    <a:latin typeface="CMR12"/>
                  </a:rPr>
                  <a:t>( </a:t>
                </a:r>
                <a:r>
                  <a:rPr lang="es-MX" dirty="0" smtClean="0">
                    <a:latin typeface="CMMI12"/>
                  </a:rPr>
                  <a:t>x, y</a:t>
                </a:r>
                <a:r>
                  <a:rPr lang="es-MX" dirty="0">
                    <a:latin typeface="CMR12"/>
                  </a:rPr>
                  <a:t>) = </a:t>
                </a:r>
                <a:r>
                  <a:rPr lang="es-MX" dirty="0">
                    <a:latin typeface="CMMI12"/>
                  </a:rPr>
                  <a:t>g</a:t>
                </a:r>
                <a:r>
                  <a:rPr lang="es-MX" dirty="0">
                    <a:latin typeface="CMR12"/>
                  </a:rPr>
                  <a:t>(</a:t>
                </a:r>
                <a:r>
                  <a:rPr lang="es-MX" dirty="0">
                    <a:latin typeface="CMMI12"/>
                  </a:rPr>
                  <a:t>x</a:t>
                </a:r>
                <a:r>
                  <a:rPr lang="es-MX" dirty="0">
                    <a:latin typeface="CMR12"/>
                  </a:rPr>
                  <a:t>)</a:t>
                </a:r>
                <a:r>
                  <a:rPr lang="es-MX" dirty="0">
                    <a:latin typeface="CMMI12"/>
                  </a:rPr>
                  <a:t>p</a:t>
                </a:r>
                <a:r>
                  <a:rPr lang="es-MX" dirty="0">
                    <a:latin typeface="CMR12"/>
                  </a:rPr>
                  <a:t>(</a:t>
                </a:r>
                <a:r>
                  <a:rPr lang="es-MX" dirty="0">
                    <a:latin typeface="CMMI12"/>
                  </a:rPr>
                  <a:t>y</a:t>
                </a:r>
                <a:r>
                  <a:rPr lang="es-MX" dirty="0">
                    <a:latin typeface="CMR12"/>
                  </a:rPr>
                  <a:t>). </a:t>
                </a:r>
                <a:r>
                  <a:rPr lang="es-MX" dirty="0" smtClean="0">
                    <a:latin typeface="CMR12"/>
                  </a:rPr>
                  <a:t>Es decir</a:t>
                </a:r>
                <a:r>
                  <a:rPr lang="es-MX" dirty="0">
                    <a:latin typeface="CMR12"/>
                  </a:rPr>
                  <a:t>, una </a:t>
                </a:r>
                <a:r>
                  <a:rPr lang="es-MX" dirty="0" smtClean="0">
                    <a:latin typeface="CMR12"/>
                  </a:rPr>
                  <a:t>ecuación </a:t>
                </a:r>
                <a:r>
                  <a:rPr lang="es-MX" dirty="0">
                    <a:latin typeface="CMR12"/>
                  </a:rPr>
                  <a:t>de primer orden es separable si se puede escribir en </a:t>
                </a:r>
                <a:r>
                  <a:rPr lang="es-MX" dirty="0" smtClean="0">
                    <a:latin typeface="CMR12"/>
                  </a:rPr>
                  <a:t>la forma: </a:t>
                </a:r>
              </a:p>
              <a:p>
                <a:pPr algn="just"/>
                <a:endParaRPr lang="es-MX" dirty="0">
                  <a:latin typeface="CMR12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MX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3200" b="1" i="1" smtClean="0"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s-MX" sz="32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s-MX" sz="2400" b="1" dirty="0" smtClean="0"/>
                  <a:t> = g(x) p(y)</a:t>
                </a:r>
              </a:p>
              <a:p>
                <a:pPr algn="ctr"/>
                <a:endParaRPr lang="es-MX" sz="2400" b="1" dirty="0"/>
              </a:p>
              <a:p>
                <a:pPr algn="ctr"/>
                <a:r>
                  <a:rPr lang="es-MX" sz="2400" b="1" dirty="0" smtClean="0"/>
                  <a:t>g(x) dx + p(y) </a:t>
                </a:r>
                <a:r>
                  <a:rPr lang="es-MX" sz="2400" b="1" dirty="0" err="1" smtClean="0"/>
                  <a:t>dy</a:t>
                </a:r>
                <a:r>
                  <a:rPr lang="es-MX" sz="2400" b="1" dirty="0" smtClean="0"/>
                  <a:t> = 0 </a:t>
                </a:r>
                <a:endParaRPr lang="es-MX" sz="2400" b="1" dirty="0"/>
              </a:p>
              <a:p>
                <a:pPr algn="ctr"/>
                <a:endParaRPr lang="es-MX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062132"/>
                <a:ext cx="8147248" cy="2657779"/>
              </a:xfrm>
              <a:prstGeom prst="rect">
                <a:avLst/>
              </a:prstGeom>
              <a:blipFill rotWithShape="0">
                <a:blip r:embed="rId3"/>
                <a:stretch>
                  <a:fillRect l="-674" t="-1147" r="-59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539552" y="3719911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donde un término de la ecuación involucra sólo a la variable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s-MX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x”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y el otro a la variable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s-MX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y”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la solución de la ecuación puede ser por integración, dando la solución general 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1619676" y="4823564"/>
                <a:ext cx="5832639" cy="518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sz="24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+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d>
                              <m:dPr>
                                <m:ctrlP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𝒅𝒚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nary>
                      </m:e>
                    </m:nary>
                  </m:oMath>
                </a14:m>
                <a:r>
                  <a:rPr lang="es-MX" b="1" dirty="0" smtClean="0"/>
                  <a:t>  </a:t>
                </a:r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6" y="4823564"/>
                <a:ext cx="5832639" cy="518796"/>
              </a:xfrm>
              <a:prstGeom prst="rect">
                <a:avLst/>
              </a:prstGeom>
              <a:blipFill rotWithShape="0">
                <a:blip r:embed="rId4"/>
                <a:stretch>
                  <a:fillRect t="-142353" b="-2035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Variables separables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62007" y="868346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solidFill>
                  <a:srgbClr val="000000"/>
                </a:solidFill>
                <a:latin typeface="Arial" panose="020B0604020202020204" pitchFamily="34" charset="0"/>
              </a:rPr>
              <a:t>donde </a:t>
            </a:r>
            <a:r>
              <a:rPr lang="es-MX" sz="2000" i="1" dirty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s-MX" sz="2000" dirty="0">
                <a:solidFill>
                  <a:srgbClr val="000000"/>
                </a:solidFill>
                <a:latin typeface="Arial" panose="020B0604020202020204" pitchFamily="34" charset="0"/>
              </a:rPr>
              <a:t>es el equivalente a la constante de integración. Para regresar a la ecuación inicial se aplica la diferencial en ambos lados de la ecuación y así eliminar a la constante </a:t>
            </a:r>
            <a:r>
              <a:rPr lang="es-MX" sz="2000" i="1" dirty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es-MX" sz="2000" dirty="0">
                <a:solidFill>
                  <a:srgbClr val="000000"/>
                </a:solidFill>
                <a:latin typeface="Arial" panose="020B0604020202020204" pitchFamily="34" charset="0"/>
              </a:rPr>
              <a:t>, siendo de la siguiente manera: </a:t>
            </a:r>
            <a:endParaRPr lang="es-MX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1636602" y="2244715"/>
                <a:ext cx="5832639" cy="518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s-MX" sz="2400" b="1" i="1" smtClean="0">
                        <a:latin typeface="Cambria Math" panose="02040503050406030204" pitchFamily="18" charset="0"/>
                      </a:rPr>
                      <m:t>𝒅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sz="24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d>
                              <m:dPr>
                                <m:ctrlP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𝒅𝒚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nary>
                      </m:e>
                    </m:nary>
                  </m:oMath>
                </a14:m>
                <a:r>
                  <a:rPr lang="es-MX" b="1" dirty="0" smtClean="0"/>
                  <a:t>  </a:t>
                </a:r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602" y="2244715"/>
                <a:ext cx="5832639" cy="518796"/>
              </a:xfrm>
              <a:prstGeom prst="rect">
                <a:avLst/>
              </a:prstGeom>
              <a:blipFill rotWithShape="0">
                <a:blip r:embed="rId3"/>
                <a:stretch>
                  <a:fillRect t="-142353" b="-2035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ángulo 8"/>
          <p:cNvSpPr/>
          <p:nvPr/>
        </p:nvSpPr>
        <p:spPr>
          <a:xfrm>
            <a:off x="762007" y="2854874"/>
            <a:ext cx="1011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>
                <a:solidFill>
                  <a:srgbClr val="000000"/>
                </a:solidFill>
                <a:latin typeface="Arial" panose="020B0604020202020204" pitchFamily="34" charset="0"/>
              </a:rPr>
              <a:t>igual a </a:t>
            </a:r>
            <a:endParaRPr lang="es-MX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1636601" y="3254984"/>
                <a:ext cx="5832639" cy="518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sz="24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s-MX" sz="2400" b="1" i="1" smtClean="0">
                            <a:latin typeface="Cambria Math" panose="02040503050406030204" pitchFamily="18" charset="0"/>
                          </a:rPr>
                          <m:t>+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d>
                              <m:dPr>
                                <m:ctrlP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sz="24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𝒅𝒚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2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</m:nary>
                      </m:e>
                    </m:nary>
                  </m:oMath>
                </a14:m>
                <a:r>
                  <a:rPr lang="es-MX" b="1" dirty="0" smtClean="0"/>
                  <a:t>  </a:t>
                </a:r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601" y="3254984"/>
                <a:ext cx="5832639" cy="518796"/>
              </a:xfrm>
              <a:prstGeom prst="rect">
                <a:avLst/>
              </a:prstGeom>
              <a:blipFill rotWithShape="0">
                <a:blip r:embed="rId4"/>
                <a:stretch>
                  <a:fillRect t="-142353" b="-2035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763183" y="4173465"/>
            <a:ext cx="7775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</a:rPr>
              <a:t>El método de variables separables consiste en separar en dos términos la ecuación diferencial para poder encontrar la solución que satisfaga dicha ecuación.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99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899592" y="188640"/>
                <a:ext cx="7920880" cy="5708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smtClean="0"/>
                  <a:t>Ejemplo: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s-MX" b="1" i="1" smtClean="0"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b="1" dirty="0" smtClean="0"/>
              </a:p>
              <a:p>
                <a:endParaRPr lang="es-MX" b="1" dirty="0" smtClean="0"/>
              </a:p>
              <a:p>
                <a:pPr algn="ctr"/>
                <a:r>
                  <a:rPr lang="es-MX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s-MX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s-MX" b="1" i="1"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s-MX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1" i="1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s-MX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b="1" dirty="0"/>
              </a:p>
              <a:p>
                <a:endParaRPr lang="es-MX" b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s-MX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MX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den>
                      </m:f>
                    </m:oMath>
                  </m:oMathPara>
                </a14:m>
                <a:endParaRPr lang="es-MX" b="1" dirty="0" smtClean="0"/>
              </a:p>
              <a:p>
                <a:endParaRPr lang="es-MX" b="1" dirty="0"/>
              </a:p>
              <a:p>
                <a:r>
                  <a:rPr lang="es-MX" b="1" dirty="0" smtClean="0"/>
                  <a:t>Integrando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  <m:t>𝒅𝒚</m:t>
                              </m:r>
                            </m:num>
                            <m:den>
                              <m: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den>
                          </m:f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𝒅𝒙</m:t>
                                  </m:r>
                                </m:num>
                                <m:den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 )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s-MX" b="1" dirty="0"/>
              </a:p>
              <a:p>
                <a:endParaRPr lang="es-MX" b="1" dirty="0" smtClean="0"/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MX" b="1" i="0" smtClean="0">
                            <a:latin typeface="Cambria Math" panose="02040503050406030204" pitchFamily="18" charset="0"/>
                          </a:rPr>
                          <m:t>𝐥𝐧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s-MX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e>
                    </m:func>
                  </m:oMath>
                </a14:m>
                <a:r>
                  <a:rPr lang="es-MX" b="1" dirty="0" smtClean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MX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s-MX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MX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MX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s-MX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s-MX" b="1" dirty="0" smtClean="0"/>
              </a:p>
              <a:p>
                <a:pPr algn="ctr"/>
                <a:endParaRPr lang="es-MX" b="1" dirty="0" smtClean="0"/>
              </a:p>
              <a:p>
                <a:pPr algn="ctr"/>
                <a:r>
                  <a:rPr lang="es-MX" b="1" dirty="0" smtClean="0">
                    <a:ea typeface="Cambria Math" panose="02040503050406030204" pitchFamily="18" charset="0"/>
                  </a:rPr>
                  <a:t> </a:t>
                </a:r>
                <a:r>
                  <a:rPr lang="es-MX" sz="2000" b="1" dirty="0" smtClean="0">
                    <a:ea typeface="Cambria Math" panose="02040503050406030204" pitchFamily="18" charset="0"/>
                  </a:rPr>
                  <a:t>y </a:t>
                </a:r>
                <a14:m>
                  <m:oMath xmlns:m="http://schemas.openxmlformats.org/officeDocument/2006/math">
                    <m:r>
                      <a:rPr lang="es-MX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sz="2000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1" i="1" dirty="0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func>
                          <m:funcPr>
                            <m:ctrlPr>
                              <a:rPr lang="es-MX" sz="2000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s-MX" sz="2000" b="1" i="1">
                                <a:latin typeface="Cambria Math" panose="02040503050406030204" pitchFamily="18" charset="0"/>
                              </a:rPr>
                              <m:t>𝒍𝒏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</m:func>
                        <m:r>
                          <a:rPr lang="es-MX" sz="2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sz="20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m:rPr>
                            <m:nor/>
                          </m:rPr>
                          <a:rPr lang="es-MX" sz="2000" b="1" dirty="0"/>
                          <m:t> </m:t>
                        </m:r>
                      </m:sup>
                    </m:sSup>
                  </m:oMath>
                </a14:m>
                <a:r>
                  <a:rPr lang="es-MX" b="1" dirty="0" smtClean="0"/>
                  <a:t> </a:t>
                </a:r>
                <a:endParaRPr lang="es-MX" b="1" dirty="0"/>
              </a:p>
              <a:p>
                <a:pPr algn="ctr"/>
                <a:endParaRPr lang="es-MX" b="1" dirty="0"/>
              </a:p>
              <a:p>
                <a:pPr algn="ctr"/>
                <a:r>
                  <a:rPr lang="es-MX" b="1" dirty="0">
                    <a:ea typeface="Cambria Math" panose="02040503050406030204" pitchFamily="18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MX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func>
                          <m:funcPr>
                            <m:ctrlPr>
                              <a:rPr lang="es-MX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s-MX" b="1" i="1">
                                <a:latin typeface="Cambria Math" panose="02040503050406030204" pitchFamily="18" charset="0"/>
                              </a:rPr>
                              <m:t>𝒍𝒏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s-MX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s-MX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</m:func>
                        <m:r>
                          <a:rPr lang="es-MX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sup>
                    </m:sSup>
                  </m:oMath>
                </a14:m>
                <a:r>
                  <a:rPr lang="es-MX" b="1" dirty="0"/>
                  <a:t> </a:t>
                </a:r>
                <a:r>
                  <a:rPr lang="es-MX" b="1" dirty="0" smtClean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MX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p>
                    </m:sSup>
                  </m:oMath>
                </a14:m>
                <a:endParaRPr lang="es-MX" b="1" dirty="0" smtClean="0"/>
              </a:p>
              <a:p>
                <a:pPr algn="ctr"/>
                <a:endParaRPr lang="es-MX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MX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s-MX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MX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MX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s-MX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MX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MX" sz="2400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8640"/>
                <a:ext cx="7920880" cy="5708614"/>
              </a:xfrm>
              <a:prstGeom prst="rect">
                <a:avLst/>
              </a:prstGeom>
              <a:blipFill rotWithShape="0">
                <a:blip r:embed="rId3"/>
                <a:stretch>
                  <a:fillRect l="-693" t="-6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3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Referencias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bibliográficas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71600" y="1772816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err="1" smtClean="0"/>
              <a:t>Zill</a:t>
            </a:r>
            <a:r>
              <a:rPr lang="es-MX" dirty="0" smtClean="0"/>
              <a:t>, Dennis., </a:t>
            </a:r>
            <a:r>
              <a:rPr lang="es-MX" dirty="0"/>
              <a:t>&amp; </a:t>
            </a:r>
            <a:r>
              <a:rPr lang="es-MX" dirty="0" err="1" smtClean="0"/>
              <a:t>Cullen</a:t>
            </a:r>
            <a:r>
              <a:rPr lang="es-MX" dirty="0" smtClean="0"/>
              <a:t>, Michael. </a:t>
            </a:r>
            <a:r>
              <a:rPr lang="es-MX" dirty="0"/>
              <a:t>(</a:t>
            </a:r>
            <a:r>
              <a:rPr lang="es-MX" dirty="0" smtClean="0"/>
              <a:t>2009). Ecuaciones Diferenciales con problemas con valores en la frontera. </a:t>
            </a:r>
            <a:r>
              <a:rPr lang="es-MX" dirty="0"/>
              <a:t>México: </a:t>
            </a:r>
            <a:r>
              <a:rPr lang="es-MX" dirty="0" smtClean="0"/>
              <a:t>CENGAGE </a:t>
            </a:r>
            <a:r>
              <a:rPr lang="es-MX" dirty="0" err="1" smtClean="0"/>
              <a:t>learning</a:t>
            </a:r>
            <a:r>
              <a:rPr lang="es-MX" dirty="0" smtClean="0"/>
              <a:t>.</a:t>
            </a:r>
            <a:endParaRPr lang="es-MX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err="1" smtClean="0"/>
              <a:t>Bronson</a:t>
            </a:r>
            <a:r>
              <a:rPr lang="es-MX" dirty="0" smtClean="0"/>
              <a:t>, Richard., &amp; Costa, Gabriel.(2012</a:t>
            </a:r>
            <a:r>
              <a:rPr lang="es-MX" dirty="0" smtClean="0"/>
              <a:t>). </a:t>
            </a:r>
            <a:r>
              <a:rPr lang="es-MX" dirty="0" smtClean="0"/>
              <a:t>Ecuaciones Diferenciales serie </a:t>
            </a:r>
            <a:r>
              <a:rPr lang="es-MX" dirty="0" err="1" smtClean="0"/>
              <a:t>Shaum</a:t>
            </a:r>
            <a:r>
              <a:rPr lang="es-MX" dirty="0" smtClean="0"/>
              <a:t>. </a:t>
            </a:r>
            <a:r>
              <a:rPr lang="es-MX" dirty="0" smtClean="0"/>
              <a:t>México: </a:t>
            </a:r>
            <a:r>
              <a:rPr lang="es-MX" dirty="0" smtClean="0"/>
              <a:t>McGraw Hill.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Espinosa, Enrique., (2012). Ecuaciones Diferenciales. México: Red Tercer Milenio.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89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392</Words>
  <Application>Microsoft Office PowerPoint</Application>
  <PresentationFormat>Presentación en pantalla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CMMI12</vt:lpstr>
      <vt:lpstr>CMR12</vt:lpstr>
      <vt:lpstr>Tema de Office</vt:lpstr>
      <vt:lpstr>1_Tema de Office</vt:lpstr>
      <vt:lpstr>Variables Separables</vt:lpstr>
      <vt:lpstr>Introducción </vt:lpstr>
      <vt:lpstr>Variables separables</vt:lpstr>
      <vt:lpstr>Variables separables</vt:lpstr>
      <vt:lpstr>Presentación de PowerPoint</vt:lpstr>
      <vt:lpstr>Referencias bibliográficas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oscar negrete sepulveda</cp:lastModifiedBy>
  <cp:revision>94</cp:revision>
  <dcterms:created xsi:type="dcterms:W3CDTF">2012-12-04T21:22:09Z</dcterms:created>
  <dcterms:modified xsi:type="dcterms:W3CDTF">2016-10-03T02:16:46Z</dcterms:modified>
</cp:coreProperties>
</file>